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Instrument Sans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FE"/>
    <a:srgbClr val="FDFDFD"/>
    <a:srgbClr val="575B6F"/>
    <a:srgbClr val="E1E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81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1037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E3E9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823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4F4F5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Advancing Cold Chain: AI-Driven Adaptive Storage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0091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err="1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Revolutionising</a:t>
            </a:r>
            <a:r>
              <a:rPr lang="en-US" sz="22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harvest Preservation with Smart Technology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541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26092" y="2506861"/>
            <a:ext cx="4778097" cy="513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3200" dirty="0">
                <a:solidFill>
                  <a:srgbClr val="F4F4F5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 &amp; Next Steps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5191" y="3266837"/>
            <a:ext cx="13480018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F4F4F5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prototype successfully demonstrates the feasibility of tray-level adaptive cooling, paving the way for significant advancements in postharvest technology.</a:t>
            </a:r>
            <a:endParaRPr lang="en-US" sz="1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91" y="3960971"/>
            <a:ext cx="6657856" cy="1143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9497" y="4618196"/>
            <a:ext cx="2065258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Feasibility Confirmed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39497" y="4973479"/>
            <a:ext cx="6329243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prototype proves that tray-level adaptive cooling with AI integration is achievable and effective.</a:t>
            </a:r>
            <a:endParaRPr lang="en-US" sz="12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353" y="3714512"/>
            <a:ext cx="6657856" cy="11430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61659" y="4371737"/>
            <a:ext cx="2054185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Expected Outcomes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7561659" y="4727019"/>
            <a:ext cx="6329243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Anticipated benefits include substantial energy savings, extended produce shelf life, and superior monitoring capabilities.</a:t>
            </a:r>
            <a:endParaRPr lang="en-US" sz="12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91" y="6074331"/>
            <a:ext cx="6657856" cy="11430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39497" y="6731556"/>
            <a:ext cx="2096214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Real-Produce Testing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39497" y="7086838"/>
            <a:ext cx="6329243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Conduct rigorous testing with various types of produce to validate performance under diverse conditions.</a:t>
            </a:r>
            <a:endParaRPr lang="en-US" sz="12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353" y="5827871"/>
            <a:ext cx="6657856" cy="114300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561659" y="6485096"/>
            <a:ext cx="2054185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Scaling &amp; Evaluation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7561659" y="6840379"/>
            <a:ext cx="6329243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Expand the system to larger racks and conduct comprehensive performance evaluations and benchmarking.</a:t>
            </a:r>
            <a:endParaRPr lang="en-US" sz="12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A628C4-9B83-1084-9189-92155F528153}"/>
              </a:ext>
            </a:extLst>
          </p:cNvPr>
          <p:cNvSpPr/>
          <p:nvPr/>
        </p:nvSpPr>
        <p:spPr>
          <a:xfrm>
            <a:off x="12616476" y="7494714"/>
            <a:ext cx="1957826" cy="695617"/>
          </a:xfrm>
          <a:prstGeom prst="roundRect">
            <a:avLst/>
          </a:prstGeom>
          <a:solidFill>
            <a:srgbClr val="575B6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Literature Review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Prior research highlights the limitations of conventional cold storage and the emerging potential of smart technologies. Integrating AI for precise environmental control remains an underexplored frontier in postharvest systems.</a:t>
            </a:r>
            <a:endParaRPr lang="en-US" sz="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1201936"/>
            <a:ext cx="566976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7158" y="1315283"/>
            <a:ext cx="186142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Conventional Cold Storages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1077158" y="1560433"/>
            <a:ext cx="1315640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Bulk cooling leads to uneven airflow and localised spoilage.</a:t>
            </a:r>
            <a:endParaRPr lang="en-US" sz="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1882378"/>
            <a:ext cx="566976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77158" y="1995726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IoT Monitoring</a:t>
            </a:r>
            <a:endParaRPr lang="en-US" sz="1100" dirty="0"/>
          </a:p>
        </p:txBody>
      </p:sp>
      <p:sp>
        <p:nvSpPr>
          <p:cNvPr id="9" name="Text 5"/>
          <p:cNvSpPr/>
          <p:nvPr/>
        </p:nvSpPr>
        <p:spPr>
          <a:xfrm>
            <a:off x="1077158" y="2240875"/>
            <a:ext cx="1315640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for monitoring, but lacks real-time actuation and dynamic response.</a:t>
            </a:r>
            <a:endParaRPr lang="en-US" sz="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835" y="2562820"/>
            <a:ext cx="566976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77158" y="267616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Gas Management</a:t>
            </a:r>
            <a:endParaRPr lang="en-US" sz="1100" dirty="0"/>
          </a:p>
        </p:txBody>
      </p:sp>
      <p:sp>
        <p:nvSpPr>
          <p:cNvPr id="12" name="Text 7"/>
          <p:cNvSpPr/>
          <p:nvPr/>
        </p:nvSpPr>
        <p:spPr>
          <a:xfrm>
            <a:off x="1077158" y="2921318"/>
            <a:ext cx="1315640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Ethylene and CO₂ accumulation are critical, but mostly managed at the chamber level, not granularly.</a:t>
            </a:r>
            <a:endParaRPr lang="en-US" sz="8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835" y="3243263"/>
            <a:ext cx="566976" cy="6804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7158" y="335661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in Greenhouses</a:t>
            </a:r>
            <a:endParaRPr lang="en-US" sz="1100" dirty="0"/>
          </a:p>
        </p:txBody>
      </p:sp>
      <p:sp>
        <p:nvSpPr>
          <p:cNvPr id="15" name="Text 9"/>
          <p:cNvSpPr/>
          <p:nvPr/>
        </p:nvSpPr>
        <p:spPr>
          <a:xfrm>
            <a:off x="1077158" y="3601760"/>
            <a:ext cx="1315640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AI-based adaptive control is explored in greenhouses but largely absent in cold storage applications.</a:t>
            </a:r>
            <a:endParaRPr lang="en-US" sz="8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5147" y="633285"/>
            <a:ext cx="13836729" cy="6057781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6820025" y="3324159"/>
            <a:ext cx="1622812" cy="113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Conventional Cold Storage</a:t>
            </a:r>
            <a:endParaRPr lang="en-US" sz="1350" dirty="0"/>
          </a:p>
        </p:txBody>
      </p:sp>
      <p:sp>
        <p:nvSpPr>
          <p:cNvPr id="18" name="Text 11"/>
          <p:cNvSpPr/>
          <p:nvPr/>
        </p:nvSpPr>
        <p:spPr>
          <a:xfrm>
            <a:off x="9891296" y="3324159"/>
            <a:ext cx="1622812" cy="113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Proposed Adaptive System</a:t>
            </a:r>
            <a:endParaRPr lang="en-US" sz="1350" dirty="0"/>
          </a:p>
        </p:txBody>
      </p:sp>
      <p:sp>
        <p:nvSpPr>
          <p:cNvPr id="19" name="Text 12"/>
          <p:cNvSpPr/>
          <p:nvPr/>
        </p:nvSpPr>
        <p:spPr>
          <a:xfrm>
            <a:off x="12721367" y="5523044"/>
            <a:ext cx="2950567" cy="301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Sensors + AI control</a:t>
            </a:r>
            <a:endParaRPr lang="en-US" sz="1050" dirty="0"/>
          </a:p>
        </p:txBody>
      </p:sp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19810" y="5496640"/>
            <a:ext cx="371546" cy="355199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12667721" y="1922012"/>
            <a:ext cx="3017624" cy="301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Partitioned zones</a:t>
            </a:r>
            <a:endParaRPr lang="en-US" sz="1050" dirty="0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28402" y="1868365"/>
            <a:ext cx="376156" cy="355199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2689441" y="5496220"/>
            <a:ext cx="2937155" cy="301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Spoiled produce</a:t>
            </a:r>
            <a:endParaRPr lang="en-US" sz="1050" dirty="0"/>
          </a:p>
        </p:txBody>
      </p:sp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25384" y="5522834"/>
            <a:ext cx="371545" cy="355201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2622383" y="1922012"/>
            <a:ext cx="3017625" cy="301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Uneven airflow</a:t>
            </a:r>
            <a:endParaRPr lang="en-US" sz="1050" dirty="0"/>
          </a:p>
        </p:txBody>
      </p:sp>
      <p:pic>
        <p:nvPicPr>
          <p:cNvPr id="26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79491" y="1868365"/>
            <a:ext cx="371545" cy="355199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A2A4FC2-CB5F-0784-30CB-AD0E5AE02514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FDFD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Research Gaps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21412" y="2378393"/>
            <a:ext cx="38710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Tray-Level Variations Ignored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868811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Uniform cooling fails to address microclimates and specific needs at the individual tray level.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874" y="3544610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1809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Monitoring-Only IoT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2300407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Current IoT solutions provide data but lack real-time autonomous actuation capabilities.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9169" y="2964180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051256" y="3729276"/>
            <a:ext cx="378535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Chamber-Scale Gas Scrubbing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0051256" y="4574024"/>
            <a:ext cx="37853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Ethylene/CO₂ management operates at the chamber level, not targeted tray-specifically.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43117" y="4483775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9937790" y="6002893"/>
            <a:ext cx="38260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Limited Energy Optimisation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9937790" y="6493312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Energy-saving methods focus on compressors rather than optimised airflow dynamics.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169" y="6003369"/>
            <a:ext cx="339328" cy="424220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1779627" y="5434489"/>
            <a:ext cx="29128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Absence of AI Control</a:t>
            </a:r>
            <a:endParaRPr lang="en-US" sz="2200" dirty="0"/>
          </a:p>
        </p:txBody>
      </p:sp>
      <p:sp>
        <p:nvSpPr>
          <p:cNvPr id="20" name="Text 10"/>
          <p:cNvSpPr/>
          <p:nvPr/>
        </p:nvSpPr>
        <p:spPr>
          <a:xfrm>
            <a:off x="793790" y="5924907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 comprehensive AI-driven adaptive cooling system exists for precise tray-level control.</a:t>
            </a:r>
            <a:endParaRPr lang="en-US" sz="1750" dirty="0"/>
          </a:p>
        </p:txBody>
      </p:sp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22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52874" y="5422940"/>
            <a:ext cx="339328" cy="424220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EE9FBB3-F95A-BFB1-CEAB-3325EF5D7A2C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52737" y="732830"/>
            <a:ext cx="5124926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dirty="0">
                <a:solidFill>
                  <a:srgbClr val="F4F4F5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7471" y="1783318"/>
            <a:ext cx="1319545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F4F4F5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project aims to bridge these gaps by developing a sophisticated, AI-driven adaptive cold storage system for enhanced postharvest preservation.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7471" y="2977396"/>
            <a:ext cx="4261842" cy="2167533"/>
          </a:xfrm>
          <a:prstGeom prst="roundRect">
            <a:avLst>
              <a:gd name="adj" fmla="val 5062"/>
            </a:avLst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71" y="2954536"/>
            <a:ext cx="4261842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853" y="2669977"/>
            <a:ext cx="614958" cy="614958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281" y="2823686"/>
            <a:ext cx="245983" cy="3074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45237" y="3489841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Tray-Level Sensing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945237" y="3933111"/>
            <a:ext cx="380630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 precise sensing for temperature, humidity, CO₂, ethylene, and produce weight at each tray.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5184219" y="2977396"/>
            <a:ext cx="4261842" cy="2167533"/>
          </a:xfrm>
          <a:prstGeom prst="roundRect">
            <a:avLst>
              <a:gd name="adj" fmla="val 5062"/>
            </a:avLst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219" y="2954536"/>
            <a:ext cx="4261842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602" y="2669977"/>
            <a:ext cx="614958" cy="614958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2030" y="2823686"/>
            <a:ext cx="245983" cy="307419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411986" y="3489841"/>
            <a:ext cx="2970609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Adaptive Airflow Control</a:t>
            </a:r>
            <a:endParaRPr lang="en-US" sz="2000" dirty="0"/>
          </a:p>
        </p:txBody>
      </p:sp>
      <p:sp>
        <p:nvSpPr>
          <p:cNvPr id="15" name="Text 7"/>
          <p:cNvSpPr/>
          <p:nvPr/>
        </p:nvSpPr>
        <p:spPr>
          <a:xfrm>
            <a:off x="5411986" y="3933111"/>
            <a:ext cx="380630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and integrate dynamic airflow control using smart rack valves and individual tray fans.</a:t>
            </a:r>
            <a:endParaRPr lang="en-US" sz="1600" dirty="0"/>
          </a:p>
        </p:txBody>
      </p:sp>
      <p:sp>
        <p:nvSpPr>
          <p:cNvPr id="16" name="Shape 8"/>
          <p:cNvSpPr/>
          <p:nvPr/>
        </p:nvSpPr>
        <p:spPr>
          <a:xfrm>
            <a:off x="9650968" y="2977396"/>
            <a:ext cx="4261842" cy="2167533"/>
          </a:xfrm>
          <a:prstGeom prst="roundRect">
            <a:avLst>
              <a:gd name="adj" fmla="val 5062"/>
            </a:avLst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968" y="2954536"/>
            <a:ext cx="4261842" cy="9144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351" y="2669977"/>
            <a:ext cx="614958" cy="614958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58779" y="2823686"/>
            <a:ext cx="245983" cy="307419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9878735" y="3489841"/>
            <a:ext cx="3236119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Closed-Loop Gas Filtration</a:t>
            </a:r>
            <a:endParaRPr lang="en-US" sz="2000" dirty="0"/>
          </a:p>
        </p:txBody>
      </p:sp>
      <p:sp>
        <p:nvSpPr>
          <p:cNvPr id="21" name="Text 10"/>
          <p:cNvSpPr/>
          <p:nvPr/>
        </p:nvSpPr>
        <p:spPr>
          <a:xfrm>
            <a:off x="9878735" y="3933111"/>
            <a:ext cx="380630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Design and integrate a closed-loop system for efficient ethylene and CO₂ removal.</a:t>
            </a:r>
            <a:endParaRPr lang="en-US" sz="1600" dirty="0"/>
          </a:p>
        </p:txBody>
      </p:sp>
      <p:sp>
        <p:nvSpPr>
          <p:cNvPr id="22" name="Shape 11"/>
          <p:cNvSpPr/>
          <p:nvPr/>
        </p:nvSpPr>
        <p:spPr>
          <a:xfrm>
            <a:off x="717471" y="5657255"/>
            <a:ext cx="6495217" cy="1839516"/>
          </a:xfrm>
          <a:prstGeom prst="roundRect">
            <a:avLst>
              <a:gd name="adj" fmla="val 5965"/>
            </a:avLst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7471" y="5634395"/>
            <a:ext cx="6495217" cy="91440"/>
          </a:xfrm>
          <a:prstGeom prst="rect">
            <a:avLst/>
          </a:prstGeom>
        </p:spPr>
      </p:pic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5349835"/>
            <a:ext cx="614958" cy="614958"/>
          </a:xfrm>
          <a:prstGeom prst="rect">
            <a:avLst/>
          </a:prstGeom>
        </p:spPr>
      </p:pic>
      <p:pic>
        <p:nvPicPr>
          <p:cNvPr id="25" name="Image 11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1968" y="5503545"/>
            <a:ext cx="245983" cy="307419"/>
          </a:xfrm>
          <a:prstGeom prst="rect">
            <a:avLst/>
          </a:prstGeom>
        </p:spPr>
      </p:pic>
      <p:sp>
        <p:nvSpPr>
          <p:cNvPr id="26" name="Text 12"/>
          <p:cNvSpPr/>
          <p:nvPr/>
        </p:nvSpPr>
        <p:spPr>
          <a:xfrm>
            <a:off x="945237" y="6169700"/>
            <a:ext cx="363569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Real-Time AI Decision-Making</a:t>
            </a:r>
            <a:endParaRPr lang="en-US" sz="2000" dirty="0"/>
          </a:p>
        </p:txBody>
      </p:sp>
      <p:sp>
        <p:nvSpPr>
          <p:cNvPr id="27" name="Text 13"/>
          <p:cNvSpPr/>
          <p:nvPr/>
        </p:nvSpPr>
        <p:spPr>
          <a:xfrm>
            <a:off x="945237" y="6612969"/>
            <a:ext cx="6039683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Utilise an offline LLM for intelligent, real-time environmental adjustments.</a:t>
            </a:r>
            <a:endParaRPr lang="en-US" sz="1600" dirty="0"/>
          </a:p>
        </p:txBody>
      </p:sp>
      <p:sp>
        <p:nvSpPr>
          <p:cNvPr id="28" name="Shape 14"/>
          <p:cNvSpPr/>
          <p:nvPr/>
        </p:nvSpPr>
        <p:spPr>
          <a:xfrm>
            <a:off x="7417594" y="5657255"/>
            <a:ext cx="6495217" cy="1839516"/>
          </a:xfrm>
          <a:prstGeom prst="roundRect">
            <a:avLst>
              <a:gd name="adj" fmla="val 5965"/>
            </a:avLst>
          </a:prstGeom>
          <a:solidFill>
            <a:srgbClr val="505468">
              <a:alpha val="95000"/>
            </a:srgbClr>
          </a:solidFill>
          <a:ln/>
        </p:spPr>
      </p:sp>
      <p:pic>
        <p:nvPicPr>
          <p:cNvPr id="29" name="Image 12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7594" y="5634395"/>
            <a:ext cx="6495217" cy="91440"/>
          </a:xfrm>
          <a:prstGeom prst="rect">
            <a:avLst/>
          </a:prstGeom>
        </p:spPr>
      </p:pic>
      <p:pic>
        <p:nvPicPr>
          <p:cNvPr id="30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7664" y="5349835"/>
            <a:ext cx="614958" cy="614958"/>
          </a:xfrm>
          <a:prstGeom prst="rect">
            <a:avLst/>
          </a:prstGeom>
        </p:spPr>
      </p:pic>
      <p:pic>
        <p:nvPicPr>
          <p:cNvPr id="31" name="Image 1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42091" y="5503545"/>
            <a:ext cx="245983" cy="307419"/>
          </a:xfrm>
          <a:prstGeom prst="rect">
            <a:avLst/>
          </a:prstGeom>
        </p:spPr>
      </p:pic>
      <p:sp>
        <p:nvSpPr>
          <p:cNvPr id="32" name="Text 15"/>
          <p:cNvSpPr/>
          <p:nvPr/>
        </p:nvSpPr>
        <p:spPr>
          <a:xfrm>
            <a:off x="7645360" y="6169700"/>
            <a:ext cx="336268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Logging &amp; Dashboards</a:t>
            </a:r>
            <a:endParaRPr lang="en-US" sz="2000" dirty="0"/>
          </a:p>
        </p:txBody>
      </p:sp>
      <p:sp>
        <p:nvSpPr>
          <p:cNvPr id="33" name="Text 16"/>
          <p:cNvSpPr/>
          <p:nvPr/>
        </p:nvSpPr>
        <p:spPr>
          <a:xfrm>
            <a:off x="7645360" y="6612969"/>
            <a:ext cx="6039683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Establish MongoDB-based logging and interactive dashboards for comprehensive monitoring and analysis.</a:t>
            </a:r>
            <a:endParaRPr lang="en-US" sz="160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0BCA3EC-A59D-38BF-C325-C1CCCA017AA6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575B6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718" y="319564"/>
            <a:ext cx="4912043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Hardware &amp; Software Specifications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06718" y="915114"/>
            <a:ext cx="13816965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system leverages a robust combination of microcontrollers, sensors, and modern software frameworks to achieve intelligent cold chain management.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406718" y="1347907"/>
            <a:ext cx="1587818" cy="181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Hardware Components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06718" y="1645682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Microcontrollers: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Arduino Uno/Mega for data acquisition and control.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06718" y="1872139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Sensors: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DHT22 (Temp/Humid), CO₂ sensor, Ethylene sensor, Load cell + HX711 (weight).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06718" y="2098596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Actuators: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DC fans for localised airflow, Solenoid valves for gas management.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06718" y="2325052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Power &amp; Structure: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Reliable Power supply, Custom rack + trays for modularity.</a:t>
            </a:r>
            <a:endParaRPr lang="en-US" sz="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40028"/>
            <a:ext cx="5265461" cy="526546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64504" y="1347907"/>
            <a:ext cx="1452682" cy="181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Software Stack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64504" y="1645682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Python with Flask for API and logic, PySerial for Arduino communication.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7464504" y="1872139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MongoDB for flexible, scalable data storage.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7464504" y="2098596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Agent: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LangChain + Ollama for offline LLM integration and decision-making.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7464504" y="2325052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Visualisation: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Dash/Plotly for interactive charts, HTML/CSS for responsive dashboards.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7464504" y="2551509"/>
            <a:ext cx="6766798" cy="1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Firmware:</a:t>
            </a:r>
            <a:r>
              <a:rPr lang="en-US" sz="9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Arduino IDE for microcontroller programming.</a:t>
            </a:r>
            <a:endParaRPr lang="en-US" sz="900" dirty="0"/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5956" y="3116289"/>
            <a:ext cx="5054444" cy="50544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38919" y="58696"/>
            <a:ext cx="11087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Gantt Chart &amp; Work Breakdown 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project follows a structured approach, from initial requirements gathering to final validation and reporting, ensuring systematic development.</a:t>
            </a:r>
            <a:endParaRPr lang="en-US" sz="175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9B48EA-4AD0-1FB8-D2F8-ABA332E632C2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33038E-BE7A-0F4D-F55A-893A18463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87" y="597705"/>
            <a:ext cx="14417226" cy="73846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607" y="374452"/>
            <a:ext cx="4459248" cy="425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Requirement Analysis (SRS)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6607" y="1072396"/>
            <a:ext cx="13677186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System Requirements Specification (SRS) outlines both the functional and non-functional aspects, defining the system's capabilities and performance criteria.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76607" y="1579483"/>
            <a:ext cx="201072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Functional Requirements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76607" y="1928336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Tray-level environmental sensing.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6607" y="2193846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AI-driven decision-making for environmental control.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6607" y="2459355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Automated actuation of fans and valves.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6607" y="2724864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data logging and storage.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76607" y="2990374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data visualisation and manual control.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7488912" y="1579483"/>
            <a:ext cx="2416850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Non-Functional Requirements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488912" y="1928336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Latency:</a:t>
            </a: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Decision-to-actuation &lt;2s.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488912" y="2193846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Scalability:</a:t>
            </a: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Support for multiple racks/trays.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7488912" y="2459355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Reliability:</a:t>
            </a: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24/7 operation with fault tolerance.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7488912" y="2724864"/>
            <a:ext cx="6672501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Energy Efficiency:</a:t>
            </a: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Optimised power consumption.</a:t>
            </a:r>
            <a:endParaRPr lang="en-US" sz="10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516" y="3099316"/>
            <a:ext cx="12079903" cy="5268523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3331133" y="3904378"/>
            <a:ext cx="2615872" cy="331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Sensors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3627919" y="4165598"/>
            <a:ext cx="2615872" cy="529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Collect tray environmental data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11433902" y="4425386"/>
            <a:ext cx="2615872" cy="331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Arduino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1487248" y="4645449"/>
            <a:ext cx="2615872" cy="52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Aggregate and preprocess signals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2764023" y="5341730"/>
            <a:ext cx="2615872" cy="331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Flask Backend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2909878" y="5602950"/>
            <a:ext cx="2615872" cy="52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Receive and expose API endpoints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11487248" y="6555422"/>
            <a:ext cx="2615872" cy="331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MongoDB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11433902" y="6899214"/>
            <a:ext cx="2615872" cy="52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Store time-series and metadata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3858231" y="7363835"/>
            <a:ext cx="2615872" cy="331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Dashboards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3936768" y="7592085"/>
            <a:ext cx="2615872" cy="52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Visualize analytics and alerts</a:t>
            </a:r>
            <a:endParaRPr lang="en-US" sz="105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ADFE42B-0166-A0BF-3DB9-BE8D8AF40C38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572333"/>
            <a:ext cx="5203269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Workflow Model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8424" y="1638895"/>
            <a:ext cx="13173551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system's workflow demonstrates a closed-loop control mechanism, from data acquisition to intelligent actuation and continuous monitoring.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17" y="2538770"/>
            <a:ext cx="13064966" cy="563391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1849" y="7104286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Agent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661849" y="5800125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Backend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661849" y="4509137"/>
            <a:ext cx="2964003" cy="370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Arduino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661849" y="3204976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Sensors</a:t>
            </a:r>
            <a:endParaRPr lang="en-US" sz="13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5F76718-BA9F-5826-7DA8-B9F010F94CFC}"/>
              </a:ext>
            </a:extLst>
          </p:cNvPr>
          <p:cNvSpPr/>
          <p:nvPr/>
        </p:nvSpPr>
        <p:spPr>
          <a:xfrm>
            <a:off x="12767941" y="7792034"/>
            <a:ext cx="1755872" cy="380654"/>
          </a:xfrm>
          <a:prstGeom prst="roundRect">
            <a:avLst/>
          </a:prstGeom>
          <a:solidFill>
            <a:srgbClr val="E1E2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4681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Design &amp; Implementation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Significant progress has been made on core system modules, with the prototype demonstrating feasibility and key functionalities. Remaining work focuses on validation with real-world conditions.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3152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Completed Modules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396835" y="160579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Rack + tray prototype assembly.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82689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Sensor interfacing and calibration.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04799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Serial communication established (Arduino-Python).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26909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Flask backend for data processing and API.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49019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MongoDB logging and data persistence.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71129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agent integration (offline LLM).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2932390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Admin dashboard with manual/agent control modes.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153489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Plotly visualisation application for data trends.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7461171" y="1315283"/>
            <a:ext cx="215396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Pending Modules &amp; Future Work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7461171" y="160579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Extensive produce testing and validation.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7461171" y="182689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Validation with real-world postharvest data.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7461171" y="204799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Detailed energy benchmarking and optimisation.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7461171" y="226909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Long-term reliability and stability testing.</a:t>
            </a:r>
            <a:endParaRPr lang="en-US" sz="85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8" y="3670957"/>
            <a:ext cx="4558641" cy="4558641"/>
          </a:xfrm>
          <a:prstGeom prst="rect">
            <a:avLst/>
          </a:prstGeom>
        </p:spPr>
      </p:pic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9" y="2784606"/>
            <a:ext cx="5444993" cy="54449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869</Words>
  <Application>Microsoft Office PowerPoint</Application>
  <PresentationFormat>Custom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Instrument Sans Semi Bold</vt:lpstr>
      <vt:lpstr>Instrument Sans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Ganesh Maharaj Kamatham</cp:lastModifiedBy>
  <cp:revision>2</cp:revision>
  <dcterms:created xsi:type="dcterms:W3CDTF">2025-09-11T04:54:40Z</dcterms:created>
  <dcterms:modified xsi:type="dcterms:W3CDTF">2025-09-11T05:13:53Z</dcterms:modified>
</cp:coreProperties>
</file>